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33"/>
  </p:notesMasterIdLst>
  <p:sldIdLst>
    <p:sldId id="256" r:id="rId2"/>
    <p:sldId id="263" r:id="rId3"/>
    <p:sldId id="284" r:id="rId4"/>
    <p:sldId id="268" r:id="rId5"/>
    <p:sldId id="257" r:id="rId6"/>
    <p:sldId id="265" r:id="rId7"/>
    <p:sldId id="270" r:id="rId8"/>
    <p:sldId id="271" r:id="rId9"/>
    <p:sldId id="272" r:id="rId10"/>
    <p:sldId id="259" r:id="rId11"/>
    <p:sldId id="266" r:id="rId12"/>
    <p:sldId id="275" r:id="rId13"/>
    <p:sldId id="281" r:id="rId14"/>
    <p:sldId id="276" r:id="rId15"/>
    <p:sldId id="277" r:id="rId16"/>
    <p:sldId id="280" r:id="rId17"/>
    <p:sldId id="273" r:id="rId18"/>
    <p:sldId id="292" r:id="rId19"/>
    <p:sldId id="290" r:id="rId20"/>
    <p:sldId id="267" r:id="rId21"/>
    <p:sldId id="285" r:id="rId22"/>
    <p:sldId id="286" r:id="rId23"/>
    <p:sldId id="258" r:id="rId24"/>
    <p:sldId id="287" r:id="rId25"/>
    <p:sldId id="260" r:id="rId26"/>
    <p:sldId id="261" r:id="rId27"/>
    <p:sldId id="264" r:id="rId28"/>
    <p:sldId id="278" r:id="rId29"/>
    <p:sldId id="282" r:id="rId30"/>
    <p:sldId id="291" r:id="rId31"/>
    <p:sldId id="27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388" autoAdjust="0"/>
    <p:restoredTop sz="93368" autoAdjust="0"/>
  </p:normalViewPr>
  <p:slideViewPr>
    <p:cSldViewPr>
      <p:cViewPr varScale="1">
        <p:scale>
          <a:sx n="68" d="100"/>
          <a:sy n="68" d="100"/>
        </p:scale>
        <p:origin x="-6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C4AFA-B51D-48C1-8DF7-E8264C4AC109}" type="datetimeFigureOut">
              <a:rPr lang="en-US" smtClean="0"/>
              <a:t>10/6/2012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2E38DF-F24F-4C11-9459-81D01BCEDB6E}" type="slidenum">
              <a:rPr lang="en-US" smtClean="0"/>
              <a:t>‹#›</a:t>
            </a:fld>
            <a:endParaRPr lang="en-US"/>
          </a:p>
        </p:txBody>
      </p:sp>
    </p:spTree>
    <p:extLst>
      <p:ext uri="{BB962C8B-B14F-4D97-AF65-F5344CB8AC3E}">
        <p14:creationId xmlns:p14="http://schemas.microsoft.com/office/powerpoint/2010/main" val="230655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5</a:t>
            </a:fld>
            <a:endParaRPr lang="en-US"/>
          </a:p>
        </p:txBody>
      </p:sp>
    </p:spTree>
    <p:extLst>
      <p:ext uri="{BB962C8B-B14F-4D97-AF65-F5344CB8AC3E}">
        <p14:creationId xmlns:p14="http://schemas.microsoft.com/office/powerpoint/2010/main" val="370810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CCO: cataloging cultural objects</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19</a:t>
            </a:fld>
            <a:endParaRPr lang="en-US"/>
          </a:p>
        </p:txBody>
      </p:sp>
    </p:spTree>
    <p:extLst>
      <p:ext uri="{BB962C8B-B14F-4D97-AF65-F5344CB8AC3E}">
        <p14:creationId xmlns:p14="http://schemas.microsoft.com/office/powerpoint/2010/main" val="139582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F84A4A-0C0B-451C-ADB2-715C8E97FF38}" type="datetimeFigureOut">
              <a:rPr lang="en-US" smtClean="0"/>
              <a:t>10/6/2012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F84A4A-0C0B-451C-ADB2-715C8E97FF38}" type="datetimeFigureOut">
              <a:rPr lang="en-US" smtClean="0"/>
              <a:t>10/6/2012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F84A4A-0C0B-451C-ADB2-715C8E97FF38}" type="datetimeFigureOut">
              <a:rPr lang="en-US" smtClean="0"/>
              <a:t>10/6/2012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F84A4A-0C0B-451C-ADB2-715C8E97FF38}" type="datetimeFigureOut">
              <a:rPr lang="en-US" smtClean="0"/>
              <a:t>10/6/2012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C0B88-49F3-48CC-A177-02BA558E6C5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F84A4A-0C0B-451C-ADB2-715C8E97FF38}" type="datetimeFigureOut">
              <a:rPr lang="en-US" smtClean="0"/>
              <a:t>10/6/2012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84A4A-0C0B-451C-ADB2-715C8E97FF38}" type="datetimeFigureOut">
              <a:rPr lang="en-US" smtClean="0"/>
              <a:t>10/6/2012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F5F84A4A-0C0B-451C-ADB2-715C8E97FF38}" type="datetimeFigureOut">
              <a:rPr lang="en-US" smtClean="0"/>
              <a:t>10/6/2012</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C06C0B88-49F3-48CC-A177-02BA558E6C5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http://www.youtube.com/v/2wNTIPaBbPI?version=3&amp;hl=en_U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Metadata</a:t>
            </a:r>
            <a:endParaRPr lang="en-US" dirty="0"/>
          </a:p>
        </p:txBody>
      </p:sp>
      <p:sp>
        <p:nvSpPr>
          <p:cNvPr id="3" name="Subtitle 2"/>
          <p:cNvSpPr>
            <a:spLocks noGrp="1"/>
          </p:cNvSpPr>
          <p:nvPr>
            <p:ph type="subTitle" idx="1"/>
          </p:nvPr>
        </p:nvSpPr>
        <p:spPr/>
        <p:txBody>
          <a:bodyPr>
            <a:normAutofit lnSpcReduction="10000"/>
          </a:bodyPr>
          <a:lstStyle/>
          <a:p>
            <a:r>
              <a:rPr lang="en-US" dirty="0" smtClean="0"/>
              <a:t>OLAC   2012-10-18??</a:t>
            </a:r>
          </a:p>
          <a:p>
            <a:r>
              <a:rPr lang="en-US" dirty="0" smtClean="0"/>
              <a:t>Robert </a:t>
            </a:r>
            <a:r>
              <a:rPr lang="en-US" dirty="0" err="1" smtClean="0"/>
              <a:t>Olendorf</a:t>
            </a:r>
            <a:r>
              <a:rPr lang="en-US" dirty="0"/>
              <a:t> </a:t>
            </a:r>
            <a:r>
              <a:rPr lang="en-US" dirty="0" smtClean="0"/>
              <a:t>&amp; Zoe Chao</a:t>
            </a:r>
            <a:endParaRPr lang="en-US" dirty="0"/>
          </a:p>
        </p:txBody>
      </p:sp>
    </p:spTree>
    <p:extLst>
      <p:ext uri="{BB962C8B-B14F-4D97-AF65-F5344CB8AC3E}">
        <p14:creationId xmlns:p14="http://schemas.microsoft.com/office/powerpoint/2010/main" val="327907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63" y="5638800"/>
            <a:ext cx="7360537" cy="533400"/>
          </a:xfrm>
        </p:spPr>
        <p:txBody>
          <a:bodyPr>
            <a:normAutofit/>
          </a:bodyPr>
          <a:lstStyle/>
          <a:p>
            <a:pPr marL="0" indent="0" algn="ctr">
              <a:buNone/>
            </a:pPr>
            <a:r>
              <a:rPr lang="en-US" sz="1800" dirty="0" smtClean="0"/>
              <a:t>http://youtu.be/2wNTIPaBbPI</a:t>
            </a:r>
            <a:endParaRPr lang="en-US" sz="1800" dirty="0"/>
          </a:p>
        </p:txBody>
      </p:sp>
      <p:pic>
        <p:nvPicPr>
          <p:cNvPr id="5" name="2wNTIPaBbPI?version=3&amp;hl=en_US"/>
          <p:cNvPicPr>
            <a:picLocks noRot="1" noChangeAspect="1"/>
          </p:cNvPicPr>
          <p:nvPr>
            <a:videoFile r:link="rId1"/>
          </p:nvPr>
        </p:nvPicPr>
        <p:blipFill>
          <a:blip r:embed="rId3"/>
          <a:stretch>
            <a:fillRect/>
          </a:stretch>
        </p:blipFill>
        <p:spPr>
          <a:xfrm>
            <a:off x="1569718" y="914400"/>
            <a:ext cx="6095238" cy="4571428"/>
          </a:xfrm>
          <a:prstGeom prst="rect">
            <a:avLst/>
          </a:prstGeom>
          <a:noFill/>
          <a:ln>
            <a:noFill/>
          </a:ln>
        </p:spPr>
      </p:pic>
    </p:spTree>
    <p:extLst>
      <p:ext uri="{BB962C8B-B14F-4D97-AF65-F5344CB8AC3E}">
        <p14:creationId xmlns:p14="http://schemas.microsoft.com/office/powerpoint/2010/main" val="32615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92" t="8579" r="33635" b="24745"/>
          <a:stretch/>
        </p:blipFill>
        <p:spPr bwMode="auto">
          <a:xfrm>
            <a:off x="203886" y="163490"/>
            <a:ext cx="8775234" cy="661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458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7" name="Content Placeholder 6"/>
          <p:cNvSpPr>
            <a:spLocks noGrp="1"/>
          </p:cNvSpPr>
          <p:nvPr>
            <p:ph idx="1"/>
          </p:nvPr>
        </p:nvSpPr>
        <p:spPr/>
        <p:txBody>
          <a:bodyPr>
            <a:normAutofit/>
          </a:bodyPr>
          <a:lstStyle/>
          <a:p>
            <a:r>
              <a:rPr lang="en-US" dirty="0"/>
              <a:t>Descriptive metadata</a:t>
            </a:r>
          </a:p>
          <a:p>
            <a:pPr lvl="1"/>
            <a:r>
              <a:rPr lang="en-US" dirty="0"/>
              <a:t>identifies a resource and describes its intellectual content</a:t>
            </a:r>
          </a:p>
          <a:p>
            <a:pPr lvl="1"/>
            <a:r>
              <a:rPr lang="en-US" dirty="0"/>
              <a:t>title, author, keywords…</a:t>
            </a:r>
          </a:p>
          <a:p>
            <a:pPr lvl="1"/>
            <a:r>
              <a:rPr lang="en-US" dirty="0"/>
              <a:t>MARC, DC, EAD</a:t>
            </a:r>
            <a:r>
              <a:rPr lang="en-US" dirty="0" smtClean="0"/>
              <a:t>…</a:t>
            </a:r>
          </a:p>
          <a:p>
            <a:pPr lvl="1"/>
            <a:r>
              <a:rPr lang="en-US" dirty="0" smtClean="0"/>
              <a:t>to find, access and manage</a:t>
            </a:r>
            <a:endParaRPr lang="en-US" dirty="0"/>
          </a:p>
        </p:txBody>
      </p:sp>
    </p:spTree>
    <p:extLst>
      <p:ext uri="{BB962C8B-B14F-4D97-AF65-F5344CB8AC3E}">
        <p14:creationId xmlns:p14="http://schemas.microsoft.com/office/powerpoint/2010/main" val="131821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Technical metadata</a:t>
            </a:r>
          </a:p>
          <a:p>
            <a:pPr lvl="1"/>
            <a:r>
              <a:rPr lang="en-US" dirty="0"/>
              <a:t>focuses on how a digital object was created</a:t>
            </a:r>
          </a:p>
          <a:p>
            <a:pPr lvl="1"/>
            <a:r>
              <a:rPr lang="en-US" dirty="0"/>
              <a:t>format, identifier, date…</a:t>
            </a:r>
          </a:p>
          <a:p>
            <a:pPr lvl="1"/>
            <a:r>
              <a:rPr lang="en-US" dirty="0"/>
              <a:t>MIX, NISO Z39.87, </a:t>
            </a:r>
            <a:r>
              <a:rPr lang="en-US" dirty="0" err="1"/>
              <a:t>TextMD</a:t>
            </a:r>
            <a:r>
              <a:rPr lang="en-US" dirty="0" smtClean="0"/>
              <a:t>…</a:t>
            </a:r>
          </a:p>
          <a:p>
            <a:pPr lvl="1"/>
            <a:endParaRPr lang="en-US" dirty="0"/>
          </a:p>
          <a:p>
            <a:pPr lvl="1"/>
            <a:r>
              <a:rPr lang="en-US" dirty="0" smtClean="0"/>
              <a:t>Use: manage, access</a:t>
            </a:r>
            <a:endParaRPr lang="en-US" dirty="0"/>
          </a:p>
        </p:txBody>
      </p:sp>
    </p:spTree>
    <p:extLst>
      <p:ext uri="{BB962C8B-B14F-4D97-AF65-F5344CB8AC3E}">
        <p14:creationId xmlns:p14="http://schemas.microsoft.com/office/powerpoint/2010/main" val="378715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normAutofit fontScale="92500" lnSpcReduction="20000"/>
          </a:bodyPr>
          <a:lstStyle/>
          <a:p>
            <a:r>
              <a:rPr lang="en-US" dirty="0"/>
              <a:t>Preservation / Provenance</a:t>
            </a:r>
          </a:p>
          <a:p>
            <a:pPr lvl="1"/>
            <a:r>
              <a:rPr lang="en-US" dirty="0"/>
              <a:t>contains information needed to archive and preserve a resource</a:t>
            </a:r>
          </a:p>
          <a:p>
            <a:pPr lvl="1"/>
            <a:r>
              <a:rPr lang="en-US" dirty="0"/>
              <a:t>OAIS, PREMIS</a:t>
            </a:r>
          </a:p>
          <a:p>
            <a:endParaRPr lang="en-US" dirty="0"/>
          </a:p>
          <a:p>
            <a:r>
              <a:rPr lang="en-US" dirty="0"/>
              <a:t>Rights</a:t>
            </a:r>
          </a:p>
          <a:p>
            <a:pPr lvl="1"/>
            <a:r>
              <a:rPr lang="en-US" dirty="0"/>
              <a:t>specifies intellectual property rights and permissions</a:t>
            </a:r>
          </a:p>
          <a:p>
            <a:pPr lvl="1"/>
            <a:r>
              <a:rPr lang="en-US" dirty="0" err="1"/>
              <a:t>CopyrightMD</a:t>
            </a:r>
            <a:r>
              <a:rPr lang="en-US" dirty="0"/>
              <a:t>, Creative Commons</a:t>
            </a:r>
          </a:p>
          <a:p>
            <a:endParaRPr lang="en-US" dirty="0"/>
          </a:p>
          <a:p>
            <a:r>
              <a:rPr lang="en-US" dirty="0"/>
              <a:t>Structural</a:t>
            </a:r>
          </a:p>
          <a:p>
            <a:pPr lvl="1"/>
            <a:r>
              <a:rPr lang="en-US" dirty="0" smtClean="0"/>
              <a:t>indicates </a:t>
            </a:r>
            <a:r>
              <a:rPr lang="en-US" dirty="0"/>
              <a:t>how compound objects are put together, i.e. how pages are ordered to form chapters.</a:t>
            </a:r>
          </a:p>
          <a:p>
            <a:pPr lvl="1"/>
            <a:r>
              <a:rPr lang="en-US" dirty="0" smtClean="0"/>
              <a:t>METS</a:t>
            </a:r>
            <a:endParaRPr lang="en-US" dirty="0"/>
          </a:p>
        </p:txBody>
      </p:sp>
    </p:spTree>
    <p:extLst>
      <p:ext uri="{BB962C8B-B14F-4D97-AF65-F5344CB8AC3E}">
        <p14:creationId xmlns:p14="http://schemas.microsoft.com/office/powerpoint/2010/main" val="107345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lstStyle/>
          <a:p>
            <a:endParaRPr lang="en-US" dirty="0" smtClean="0"/>
          </a:p>
          <a:p>
            <a:r>
              <a:rPr lang="en-US" dirty="0" smtClean="0"/>
              <a:t>Descriptive</a:t>
            </a:r>
            <a:endParaRPr lang="en-US" dirty="0"/>
          </a:p>
          <a:p>
            <a:endParaRPr lang="en-US" dirty="0"/>
          </a:p>
          <a:p>
            <a:r>
              <a:rPr lang="en-US" dirty="0"/>
              <a:t>Administrative</a:t>
            </a:r>
          </a:p>
          <a:p>
            <a:pPr lvl="1"/>
            <a:r>
              <a:rPr lang="en-US" dirty="0"/>
              <a:t>Technical</a:t>
            </a:r>
          </a:p>
          <a:p>
            <a:pPr lvl="1"/>
            <a:r>
              <a:rPr lang="en-US" dirty="0"/>
              <a:t>Intellectual Property Rights and Permissions</a:t>
            </a:r>
          </a:p>
          <a:p>
            <a:pPr lvl="1"/>
            <a:r>
              <a:rPr lang="en-US" dirty="0"/>
              <a:t>Digital Preservation / Provenance</a:t>
            </a:r>
          </a:p>
          <a:p>
            <a:endParaRPr lang="en-US" dirty="0"/>
          </a:p>
          <a:p>
            <a:r>
              <a:rPr lang="en-US" dirty="0" smtClean="0"/>
              <a:t>Structural</a:t>
            </a:r>
            <a:endParaRPr lang="en-US" dirty="0"/>
          </a:p>
        </p:txBody>
      </p:sp>
    </p:spTree>
    <p:extLst>
      <p:ext uri="{BB962C8B-B14F-4D97-AF65-F5344CB8AC3E}">
        <p14:creationId xmlns:p14="http://schemas.microsoft.com/office/powerpoint/2010/main" val="337671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8083" y="6172200"/>
            <a:ext cx="6028117" cy="348048"/>
          </a:xfrm>
        </p:spPr>
        <p:txBody>
          <a:bodyPr>
            <a:normAutofit/>
          </a:bodyPr>
          <a:lstStyle/>
          <a:p>
            <a:pPr marL="0" indent="0">
              <a:buNone/>
            </a:pPr>
            <a:r>
              <a:rPr lang="en-US" sz="1400" dirty="0"/>
              <a:t>http://www.flickr.com/photos/8601342@N03/8031470074/in/photostream</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65" t="16026" r="7858" b="10013"/>
          <a:stretch/>
        </p:blipFill>
        <p:spPr bwMode="auto">
          <a:xfrm>
            <a:off x="827982" y="576648"/>
            <a:ext cx="7492234" cy="54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27982" y="4048897"/>
            <a:ext cx="3896418" cy="457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7400" y="1219200"/>
            <a:ext cx="2286000" cy="3048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91200" y="5791200"/>
            <a:ext cx="1905000" cy="2286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67400" y="2133600"/>
            <a:ext cx="2362200" cy="838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4876800"/>
            <a:ext cx="2286000" cy="457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3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Who Creates Metadata?</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529890" cy="265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14400"/>
            <a:ext cx="3535363"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081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vs. Semantic</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531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533400" y="5715000"/>
            <a:ext cx="8153400" cy="52322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bg1"/>
                </a:solidFill>
                <a:latin typeface="Tahoma" pitchFamily="34" charset="0"/>
                <a:cs typeface="Arial" charset="0"/>
              </a:defRPr>
            </a:lvl1pPr>
            <a:lvl2pPr marL="742950" indent="-285750">
              <a:defRPr sz="2400">
                <a:solidFill>
                  <a:schemeClr val="bg1"/>
                </a:solidFill>
                <a:latin typeface="Tahoma" pitchFamily="34" charset="0"/>
                <a:cs typeface="Arial" charset="0"/>
              </a:defRPr>
            </a:lvl2pPr>
            <a:lvl3pPr marL="1143000" indent="-228600">
              <a:defRPr sz="2400">
                <a:solidFill>
                  <a:schemeClr val="bg1"/>
                </a:solidFill>
                <a:latin typeface="Tahoma" pitchFamily="34" charset="0"/>
                <a:cs typeface="Arial" charset="0"/>
              </a:defRPr>
            </a:lvl3pPr>
            <a:lvl4pPr marL="1600200" indent="-228600">
              <a:defRPr sz="2400">
                <a:solidFill>
                  <a:schemeClr val="bg1"/>
                </a:solidFill>
                <a:latin typeface="Tahoma" pitchFamily="34" charset="0"/>
                <a:cs typeface="Arial" charset="0"/>
              </a:defRPr>
            </a:lvl4pPr>
            <a:lvl5pPr marL="2057400" indent="-228600">
              <a:defRPr sz="2400">
                <a:solidFill>
                  <a:schemeClr val="bg1"/>
                </a:solidFill>
                <a:latin typeface="Tahoma" pitchFamily="34" charset="0"/>
                <a:cs typeface="Arial" charset="0"/>
              </a:defRPr>
            </a:lvl5pPr>
            <a:lvl6pPr marL="2514600" indent="-228600" eaLnBrk="0" fontAlgn="base" hangingPunct="0">
              <a:spcBef>
                <a:spcPct val="0"/>
              </a:spcBef>
              <a:spcAft>
                <a:spcPct val="0"/>
              </a:spcAft>
              <a:defRPr sz="2400">
                <a:solidFill>
                  <a:schemeClr val="bg1"/>
                </a:solidFill>
                <a:latin typeface="Tahoma" pitchFamily="34" charset="0"/>
                <a:cs typeface="Arial" charset="0"/>
              </a:defRPr>
            </a:lvl6pPr>
            <a:lvl7pPr marL="2971800" indent="-228600" eaLnBrk="0" fontAlgn="base" hangingPunct="0">
              <a:spcBef>
                <a:spcPct val="0"/>
              </a:spcBef>
              <a:spcAft>
                <a:spcPct val="0"/>
              </a:spcAft>
              <a:defRPr sz="2400">
                <a:solidFill>
                  <a:schemeClr val="bg1"/>
                </a:solidFill>
                <a:latin typeface="Tahoma" pitchFamily="34" charset="0"/>
                <a:cs typeface="Arial" charset="0"/>
              </a:defRPr>
            </a:lvl7pPr>
            <a:lvl8pPr marL="3429000" indent="-228600" eaLnBrk="0" fontAlgn="base" hangingPunct="0">
              <a:spcBef>
                <a:spcPct val="0"/>
              </a:spcBef>
              <a:spcAft>
                <a:spcPct val="0"/>
              </a:spcAft>
              <a:defRPr sz="2400">
                <a:solidFill>
                  <a:schemeClr val="bg1"/>
                </a:solidFill>
                <a:latin typeface="Tahoma" pitchFamily="34" charset="0"/>
                <a:cs typeface="Arial" charset="0"/>
              </a:defRPr>
            </a:lvl8pPr>
            <a:lvl9pPr marL="3886200" indent="-228600" eaLnBrk="0" fontAlgn="base" hangingPunct="0">
              <a:spcBef>
                <a:spcPct val="0"/>
              </a:spcBef>
              <a:spcAft>
                <a:spcPct val="0"/>
              </a:spcAft>
              <a:defRPr sz="2400">
                <a:solidFill>
                  <a:schemeClr val="bg1"/>
                </a:solidFill>
                <a:latin typeface="Tahoma" pitchFamily="34" charset="0"/>
                <a:cs typeface="Arial" charset="0"/>
              </a:defRPr>
            </a:lvl9pPr>
          </a:lstStyle>
          <a:p>
            <a:pPr algn="ctr"/>
            <a:r>
              <a:rPr lang="en-US" sz="1400" dirty="0" smtClean="0">
                <a:solidFill>
                  <a:schemeClr val="tx1"/>
                </a:solidFill>
                <a:latin typeface="+mn-lt"/>
              </a:rPr>
              <a:t>From “Metadata for All” by </a:t>
            </a:r>
            <a:r>
              <a:rPr lang="en-US" sz="1400" dirty="0" err="1" smtClean="0">
                <a:solidFill>
                  <a:schemeClr val="tx1"/>
                </a:solidFill>
                <a:latin typeface="+mn-lt"/>
              </a:rPr>
              <a:t>Elings</a:t>
            </a:r>
            <a:r>
              <a:rPr lang="en-US" sz="1400" dirty="0" smtClean="0">
                <a:solidFill>
                  <a:schemeClr val="tx1"/>
                </a:solidFill>
                <a:latin typeface="+mn-lt"/>
              </a:rPr>
              <a:t> &amp; </a:t>
            </a:r>
            <a:r>
              <a:rPr lang="en-US" sz="1400" dirty="0" err="1" smtClean="0">
                <a:solidFill>
                  <a:schemeClr val="tx1"/>
                </a:solidFill>
                <a:latin typeface="+mn-lt"/>
              </a:rPr>
              <a:t>Waibel</a:t>
            </a:r>
            <a:r>
              <a:rPr lang="en-US" sz="1400" dirty="0" smtClean="0">
                <a:solidFill>
                  <a:schemeClr val="tx1"/>
                </a:solidFill>
                <a:latin typeface="+mn-lt"/>
              </a:rPr>
              <a:t>. &lt;http</a:t>
            </a:r>
            <a:r>
              <a:rPr lang="en-US" sz="1400" dirty="0">
                <a:solidFill>
                  <a:schemeClr val="tx1"/>
                </a:solidFill>
                <a:latin typeface="+mn-lt"/>
              </a:rPr>
              <a:t>://</a:t>
            </a:r>
            <a:r>
              <a:rPr lang="en-US" sz="1400" dirty="0" smtClean="0">
                <a:solidFill>
                  <a:schemeClr val="tx1"/>
                </a:solidFill>
                <a:latin typeface="+mn-lt"/>
              </a:rPr>
              <a:t>firstmonday.org/htbin/cgiwrap/bin/ojs/index.php/fm/article/view/1628/1543&gt;</a:t>
            </a:r>
            <a:endParaRPr lang="en-US" sz="1400" dirty="0">
              <a:solidFill>
                <a:schemeClr val="tx1"/>
              </a:solidFill>
              <a:latin typeface="+mn-lt"/>
            </a:endParaRPr>
          </a:p>
        </p:txBody>
      </p:sp>
      <p:pic>
        <p:nvPicPr>
          <p:cNvPr id="30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2944" y="762000"/>
            <a:ext cx="593431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754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Metadata</a:t>
            </a:r>
          </a:p>
          <a:p>
            <a:pPr lvl="1"/>
            <a:r>
              <a:rPr lang="en-US" dirty="0" smtClean="0"/>
              <a:t>Descriptive</a:t>
            </a:r>
          </a:p>
          <a:p>
            <a:pPr lvl="1"/>
            <a:r>
              <a:rPr lang="en-US" dirty="0" smtClean="0"/>
              <a:t>Administrative</a:t>
            </a:r>
          </a:p>
          <a:p>
            <a:r>
              <a:rPr lang="en-US" dirty="0" smtClean="0"/>
              <a:t>XML and </a:t>
            </a:r>
            <a:r>
              <a:rPr lang="en-US" smtClean="0"/>
              <a:t>RDFa</a:t>
            </a:r>
            <a:endParaRPr lang="en-US" dirty="0" smtClean="0"/>
          </a:p>
          <a:p>
            <a:r>
              <a:rPr lang="en-US" dirty="0" smtClean="0"/>
              <a:t>MIA (metadata in action)</a:t>
            </a:r>
          </a:p>
          <a:p>
            <a:pPr lvl="1"/>
            <a:r>
              <a:rPr lang="en-US" dirty="0" smtClean="0"/>
              <a:t>OAIPMH</a:t>
            </a:r>
          </a:p>
          <a:p>
            <a:pPr lvl="1"/>
            <a:r>
              <a:rPr lang="en-US" dirty="0" smtClean="0"/>
              <a:t>Web search</a:t>
            </a:r>
          </a:p>
          <a:p>
            <a:r>
              <a:rPr lang="en-US" dirty="0" smtClean="0"/>
              <a:t>Hands on exercise (METS)</a:t>
            </a:r>
          </a:p>
        </p:txBody>
      </p:sp>
    </p:spTree>
    <p:extLst>
      <p:ext uri="{BB962C8B-B14F-4D97-AF65-F5344CB8AC3E}">
        <p14:creationId xmlns:p14="http://schemas.microsoft.com/office/powerpoint/2010/main" val="6184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structure?</a:t>
            </a:r>
            <a:endParaRPr lang="en-US" dirty="0"/>
          </a:p>
        </p:txBody>
      </p:sp>
      <p:sp>
        <p:nvSpPr>
          <p:cNvPr id="2" name="Content Placeholder 1"/>
          <p:cNvSpPr>
            <a:spLocks noGrp="1"/>
          </p:cNvSpPr>
          <p:nvPr>
            <p:ph idx="1"/>
          </p:nvPr>
        </p:nvSpPr>
        <p:spPr/>
        <p:txBody>
          <a:bodyPr/>
          <a:lstStyle/>
          <a:p>
            <a:endParaRPr lang="en-US" dirty="0" smtClean="0"/>
          </a:p>
          <a:p>
            <a:r>
              <a:rPr lang="en-US" dirty="0" smtClean="0"/>
              <a:t>Syntax: XML </a:t>
            </a:r>
            <a:endParaRPr lang="en-US" dirty="0" smtClean="0"/>
          </a:p>
          <a:p>
            <a:endParaRPr lang="en-US" dirty="0"/>
          </a:p>
          <a:p>
            <a:r>
              <a:rPr lang="en-US" dirty="0" smtClean="0"/>
              <a:t>Semantic: Metadata </a:t>
            </a:r>
            <a:r>
              <a:rPr lang="en-US" dirty="0" smtClean="0"/>
              <a:t>scheme</a:t>
            </a:r>
          </a:p>
          <a:p>
            <a:endParaRPr lang="en-US" dirty="0"/>
          </a:p>
          <a:p>
            <a:r>
              <a:rPr lang="en-US" dirty="0" smtClean="0"/>
              <a:t>Semantic: Controlled </a:t>
            </a:r>
            <a:r>
              <a:rPr lang="en-US" dirty="0" smtClean="0"/>
              <a:t>vocabulary</a:t>
            </a:r>
          </a:p>
          <a:p>
            <a:endParaRPr lang="en-US" dirty="0"/>
          </a:p>
        </p:txBody>
      </p:sp>
    </p:spTree>
    <p:extLst>
      <p:ext uri="{BB962C8B-B14F-4D97-AF65-F5344CB8AC3E}">
        <p14:creationId xmlns:p14="http://schemas.microsoft.com/office/powerpoint/2010/main" val="68797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a:t>
            </a:r>
            <a:endParaRPr lang="en-US" dirty="0"/>
          </a:p>
        </p:txBody>
      </p:sp>
      <p:sp>
        <p:nvSpPr>
          <p:cNvPr id="4" name="Content Placeholder 3"/>
          <p:cNvSpPr>
            <a:spLocks noGrp="1"/>
          </p:cNvSpPr>
          <p:nvPr>
            <p:ph idx="1"/>
          </p:nvPr>
        </p:nvSpPr>
        <p:spPr/>
        <p:txBody>
          <a:bodyPr/>
          <a:lstStyle/>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441" y="609600"/>
            <a:ext cx="61891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2835682"/>
            <a:ext cx="4343400" cy="20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3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06" t="13462" r="15627" b="24049"/>
          <a:stretch/>
        </p:blipFill>
        <p:spPr bwMode="auto">
          <a:xfrm>
            <a:off x="304800" y="228600"/>
            <a:ext cx="8610600" cy="645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96296" y="4648200"/>
            <a:ext cx="5075903" cy="914400"/>
          </a:xfrm>
          <a:prstGeom prst="rect">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w Cen MT"/>
              <a:ea typeface="+mn-ea"/>
              <a:cs typeface="+mn-cs"/>
            </a:endParaRPr>
          </a:p>
        </p:txBody>
      </p:sp>
      <p:sp>
        <p:nvSpPr>
          <p:cNvPr id="7" name="Rectangle 6"/>
          <p:cNvSpPr/>
          <p:nvPr/>
        </p:nvSpPr>
        <p:spPr>
          <a:xfrm>
            <a:off x="1828800" y="381000"/>
            <a:ext cx="3200400" cy="1524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8" name="Rectangle 7"/>
          <p:cNvSpPr/>
          <p:nvPr/>
        </p:nvSpPr>
        <p:spPr>
          <a:xfrm>
            <a:off x="4495800" y="685800"/>
            <a:ext cx="4267200" cy="2286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Tree>
    <p:extLst>
      <p:ext uri="{BB962C8B-B14F-4D97-AF65-F5344CB8AC3E}">
        <p14:creationId xmlns:p14="http://schemas.microsoft.com/office/powerpoint/2010/main" val="427327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XML?</a:t>
            </a:r>
            <a:endParaRPr lang="en-US" dirty="0"/>
          </a:p>
        </p:txBody>
      </p:sp>
      <p:sp>
        <p:nvSpPr>
          <p:cNvPr id="3" name="Content Placeholder 2"/>
          <p:cNvSpPr>
            <a:spLocks noGrp="1"/>
          </p:cNvSpPr>
          <p:nvPr>
            <p:ph idx="1"/>
          </p:nvPr>
        </p:nvSpPr>
        <p:spPr/>
        <p:txBody>
          <a:bodyPr/>
          <a:lstStyle/>
          <a:p>
            <a:r>
              <a:rPr lang="en-US" dirty="0" smtClean="0"/>
              <a:t>Why do we need markup</a:t>
            </a:r>
            <a:r>
              <a:rPr lang="en-US" dirty="0" smtClean="0"/>
              <a:t>?</a:t>
            </a:r>
          </a:p>
        </p:txBody>
      </p:sp>
    </p:spTree>
    <p:extLst>
      <p:ext uri="{BB962C8B-B14F-4D97-AF65-F5344CB8AC3E}">
        <p14:creationId xmlns:p14="http://schemas.microsoft.com/office/powerpoint/2010/main" val="938150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XML</a:t>
            </a:r>
            <a:endParaRPr lang="en-US" dirty="0"/>
          </a:p>
        </p:txBody>
      </p:sp>
      <p:sp>
        <p:nvSpPr>
          <p:cNvPr id="3" name="Content Placeholder 2"/>
          <p:cNvSpPr>
            <a:spLocks noGrp="1"/>
          </p:cNvSpPr>
          <p:nvPr>
            <p:ph idx="1"/>
          </p:nvPr>
        </p:nvSpPr>
        <p:spPr>
          <a:ln>
            <a:noFill/>
          </a:ln>
        </p:spPr>
        <p:txBody>
          <a:bodyPr/>
          <a:lstStyle/>
          <a:p>
            <a:r>
              <a:rPr lang="en-US" dirty="0" smtClean="0"/>
              <a:t>Simple to understand and </a:t>
            </a:r>
            <a:r>
              <a:rPr lang="en-US" dirty="0" err="1" smtClean="0"/>
              <a:t>constructu</a:t>
            </a:r>
            <a:endParaRPr lang="en-US" dirty="0" smtClean="0"/>
          </a:p>
          <a:p>
            <a:r>
              <a:rPr lang="en-US" dirty="0" smtClean="0"/>
              <a:t>Universal</a:t>
            </a:r>
          </a:p>
          <a:p>
            <a:r>
              <a:rPr lang="en-US" dirty="0" smtClean="0"/>
              <a:t>Both human and machine readable</a:t>
            </a:r>
          </a:p>
          <a:p>
            <a:r>
              <a:rPr lang="en-US" dirty="0" smtClean="0"/>
              <a:t>Easy to transform</a:t>
            </a:r>
            <a:endParaRPr lang="en-US" dirty="0"/>
          </a:p>
        </p:txBody>
      </p:sp>
    </p:spTree>
    <p:extLst>
      <p:ext uri="{BB962C8B-B14F-4D97-AF65-F5344CB8AC3E}">
        <p14:creationId xmlns:p14="http://schemas.microsoft.com/office/powerpoint/2010/main" val="118377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5400" y="457200"/>
            <a:ext cx="688143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023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43000" y="381000"/>
            <a:ext cx="7133836" cy="600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10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609600"/>
            <a:ext cx="2693987" cy="546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1828800"/>
            <a:ext cx="3295326" cy="369332"/>
          </a:xfrm>
          <a:prstGeom prst="rect">
            <a:avLst/>
          </a:prstGeom>
        </p:spPr>
        <p:txBody>
          <a:bodyPr wrap="none">
            <a:spAutoFit/>
          </a:bodyPr>
          <a:lstStyle/>
          <a:p>
            <a:r>
              <a:rPr lang="en-US" dirty="0" smtClean="0"/>
              <a:t>Lewis Carroll: The Mouse’s Tale</a:t>
            </a:r>
            <a:endParaRPr lang="en-US" dirty="0"/>
          </a:p>
        </p:txBody>
      </p:sp>
    </p:spTree>
    <p:extLst>
      <p:ext uri="{BB962C8B-B14F-4D97-AF65-F5344CB8AC3E}">
        <p14:creationId xmlns:p14="http://schemas.microsoft.com/office/powerpoint/2010/main" val="2032128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r>
              <a:rPr lang="en-US" dirty="0" smtClean="0"/>
              <a:t>Syntax: how you say things       </a:t>
            </a:r>
          </a:p>
          <a:p>
            <a:pPr marL="0" indent="0">
              <a:buNone/>
            </a:pPr>
            <a:r>
              <a:rPr lang="en-US" sz="2800" dirty="0"/>
              <a:t>	</a:t>
            </a:r>
            <a:r>
              <a:rPr lang="en-US" sz="2800" dirty="0" smtClean="0"/>
              <a:t>I love</a:t>
            </a:r>
            <a:r>
              <a:rPr lang="en-US" sz="2800" dirty="0" smtClean="0">
                <a:solidFill>
                  <a:srgbClr val="FF0000"/>
                </a:solidFill>
              </a:rPr>
              <a:t> </a:t>
            </a:r>
            <a:r>
              <a:rPr lang="en-US" sz="2800" dirty="0" smtClean="0"/>
              <a:t>balloon</a:t>
            </a:r>
            <a:r>
              <a:rPr lang="en-US" sz="2800" dirty="0" smtClean="0">
                <a:solidFill>
                  <a:srgbClr val="FF0000"/>
                </a:solidFill>
              </a:rPr>
              <a:t> </a:t>
            </a:r>
            <a:r>
              <a:rPr lang="en-US" sz="2800" dirty="0" smtClean="0"/>
              <a:t>fiesta</a:t>
            </a:r>
            <a:r>
              <a:rPr lang="en-US" sz="2800" dirty="0" smtClean="0">
                <a:solidFill>
                  <a:srgbClr val="FF0000"/>
                </a:solidFill>
              </a:rPr>
              <a:t>!</a:t>
            </a:r>
          </a:p>
          <a:p>
            <a:pPr marL="0" indent="0">
              <a:buNone/>
            </a:pPr>
            <a:r>
              <a:rPr lang="en-US" dirty="0" smtClean="0"/>
              <a:t>           </a:t>
            </a:r>
          </a:p>
          <a:p>
            <a:r>
              <a:rPr lang="en-US" dirty="0" smtClean="0"/>
              <a:t>Semantic: what it means</a:t>
            </a:r>
            <a:endParaRPr lang="en-US" dirty="0"/>
          </a:p>
          <a:p>
            <a:pPr marL="0" indent="0">
              <a:buNone/>
            </a:pPr>
            <a:r>
              <a:rPr lang="en-US" dirty="0"/>
              <a:t>	</a:t>
            </a:r>
            <a:r>
              <a:rPr lang="en-US" sz="2800" dirty="0" smtClean="0">
                <a:solidFill>
                  <a:srgbClr val="FF0000"/>
                </a:solidFill>
              </a:rPr>
              <a:t>I</a:t>
            </a:r>
            <a:r>
              <a:rPr lang="en-US" sz="2800" dirty="0" smtClean="0"/>
              <a:t> </a:t>
            </a:r>
            <a:r>
              <a:rPr lang="en-US" sz="2800" dirty="0" smtClean="0">
                <a:solidFill>
                  <a:srgbClr val="FF0000"/>
                </a:solidFill>
              </a:rPr>
              <a:t>love</a:t>
            </a:r>
            <a:r>
              <a:rPr lang="en-US" sz="2800" dirty="0" smtClean="0"/>
              <a:t> </a:t>
            </a:r>
            <a:r>
              <a:rPr lang="en-US" sz="2800" dirty="0" smtClean="0">
                <a:solidFill>
                  <a:srgbClr val="FF0000"/>
                </a:solidFill>
              </a:rPr>
              <a:t>balloon</a:t>
            </a:r>
            <a:r>
              <a:rPr lang="en-US" sz="2800" dirty="0" smtClean="0"/>
              <a:t> </a:t>
            </a:r>
            <a:r>
              <a:rPr lang="en-US" sz="2800" dirty="0" smtClean="0">
                <a:solidFill>
                  <a:srgbClr val="FF0000"/>
                </a:solidFill>
              </a:rPr>
              <a:t>fiesta</a:t>
            </a:r>
            <a:r>
              <a:rPr lang="en-US" sz="2800" dirty="0" smtClean="0"/>
              <a:t>!</a:t>
            </a:r>
          </a:p>
        </p:txBody>
      </p:sp>
      <p:cxnSp>
        <p:nvCxnSpPr>
          <p:cNvPr id="5" name="Straight Arrow Connector 4"/>
          <p:cNvCxnSpPr/>
          <p:nvPr/>
        </p:nvCxnSpPr>
        <p:spPr>
          <a:xfrm flipV="1">
            <a:off x="1905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5908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810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011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04177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metadata?</a:t>
            </a:r>
          </a:p>
          <a:p>
            <a:r>
              <a:rPr lang="en-US" dirty="0" smtClean="0"/>
              <a:t>Content</a:t>
            </a:r>
          </a:p>
          <a:p>
            <a:r>
              <a:rPr lang="en-US" dirty="0" smtClean="0"/>
              <a:t>How to structure</a:t>
            </a:r>
          </a:p>
          <a:p>
            <a:r>
              <a:rPr lang="en-US" dirty="0" smtClean="0"/>
              <a:t>Syntax vs. Semantic</a:t>
            </a:r>
          </a:p>
          <a:p>
            <a:endParaRPr lang="en-US" dirty="0"/>
          </a:p>
        </p:txBody>
      </p:sp>
    </p:spTree>
    <p:extLst>
      <p:ext uri="{BB962C8B-B14F-4D97-AF65-F5344CB8AC3E}">
        <p14:creationId xmlns:p14="http://schemas.microsoft.com/office/powerpoint/2010/main" val="129926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schema to use?</a:t>
            </a:r>
            <a:endParaRPr lang="en-US" dirty="0"/>
          </a:p>
        </p:txBody>
      </p:sp>
      <p:sp>
        <p:nvSpPr>
          <p:cNvPr id="3" name="Content Placeholder 2"/>
          <p:cNvSpPr>
            <a:spLocks noGrp="1"/>
          </p:cNvSpPr>
          <p:nvPr>
            <p:ph idx="1"/>
          </p:nvPr>
        </p:nvSpPr>
        <p:spPr/>
        <p:txBody>
          <a:bodyPr/>
          <a:lstStyle/>
          <a:p>
            <a:r>
              <a:rPr lang="en-US" dirty="0" smtClean="0"/>
              <a:t>Simple schema (DC):</a:t>
            </a:r>
          </a:p>
          <a:p>
            <a:endParaRPr lang="en-US" dirty="0"/>
          </a:p>
          <a:p>
            <a:r>
              <a:rPr lang="en-US" dirty="0" smtClean="0"/>
              <a:t>Complex schema </a:t>
            </a:r>
          </a:p>
          <a:p>
            <a:endParaRPr lang="en-US" dirty="0" smtClean="0"/>
          </a:p>
          <a:p>
            <a:r>
              <a:rPr lang="en-US" dirty="0" smtClean="0"/>
              <a:t>Application profile (mix and match)</a:t>
            </a:r>
            <a:endParaRPr lang="en-US" dirty="0"/>
          </a:p>
        </p:txBody>
      </p:sp>
    </p:spTree>
    <p:extLst>
      <p:ext uri="{BB962C8B-B14F-4D97-AF65-F5344CB8AC3E}">
        <p14:creationId xmlns:p14="http://schemas.microsoft.com/office/powerpoint/2010/main" val="102977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Hands on exercise</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90702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normAutofit fontScale="92500" lnSpcReduction="10000"/>
          </a:bodyPr>
          <a:lstStyle/>
          <a:p>
            <a:r>
              <a:rPr lang="en-US" dirty="0"/>
              <a:t>Metadata is essential in providing the means to </a:t>
            </a:r>
            <a:r>
              <a:rPr lang="en-US" dirty="0">
                <a:solidFill>
                  <a:srgbClr val="FFC000"/>
                </a:solidFill>
              </a:rPr>
              <a:t>describe, share, search, manage and preserve</a:t>
            </a:r>
            <a:r>
              <a:rPr lang="en-US" dirty="0"/>
              <a:t> our digital resources, ensuring maximum potential for use and re-use throughout their lifecycle. The selection of metadata, and its management and administration, should be tailored to meet the specific needs of the collection and its various users, and follow established best practice, where it exists, within the community in which you are working.  While metadata should be created </a:t>
            </a:r>
            <a:r>
              <a:rPr lang="en-US" dirty="0" err="1"/>
              <a:t>focussing</a:t>
            </a:r>
            <a:r>
              <a:rPr lang="en-US" dirty="0"/>
              <a:t> on the resource at hand, ideally some thought should also be made towards making it possible to share your data with other collections, catalogues and systems to </a:t>
            </a:r>
            <a:r>
              <a:rPr lang="en-US" dirty="0" err="1"/>
              <a:t>maximise</a:t>
            </a:r>
            <a:r>
              <a:rPr lang="en-US" dirty="0"/>
              <a:t> the potential use and re-use of resources.</a:t>
            </a:r>
          </a:p>
        </p:txBody>
      </p:sp>
    </p:spTree>
    <p:extLst>
      <p:ext uri="{BB962C8B-B14F-4D97-AF65-F5344CB8AC3E}">
        <p14:creationId xmlns:p14="http://schemas.microsoft.com/office/powerpoint/2010/main" val="58951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Does </a:t>
            </a:r>
            <a:r>
              <a:rPr lang="en-US" dirty="0"/>
              <a:t>it have to be….</a:t>
            </a:r>
          </a:p>
          <a:p>
            <a:pPr marL="0" indent="0">
              <a:buNone/>
            </a:pPr>
            <a:endParaRPr lang="en-US" dirty="0"/>
          </a:p>
          <a:p>
            <a:pPr lvl="1"/>
            <a:r>
              <a:rPr lang="en-US" sz="2800" dirty="0"/>
              <a:t>in XML?</a:t>
            </a:r>
          </a:p>
          <a:p>
            <a:pPr lvl="1"/>
            <a:r>
              <a:rPr lang="en-US" sz="2800" dirty="0"/>
              <a:t>in the Web environment?</a:t>
            </a:r>
          </a:p>
          <a:p>
            <a:pPr lvl="1"/>
            <a:r>
              <a:rPr lang="en-US" sz="2800" dirty="0"/>
              <a:t>machine readable?</a:t>
            </a:r>
          </a:p>
          <a:p>
            <a:pPr lvl="1"/>
            <a:r>
              <a:rPr lang="en-US" sz="2800" dirty="0"/>
              <a:t>for electronic resources only? </a:t>
            </a:r>
          </a:p>
        </p:txBody>
      </p:sp>
    </p:spTree>
    <p:extLst>
      <p:ext uri="{BB962C8B-B14F-4D97-AF65-F5344CB8AC3E}">
        <p14:creationId xmlns:p14="http://schemas.microsoft.com/office/powerpoint/2010/main" val="35822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this metadata?</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74732" y="685800"/>
            <a:ext cx="591833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44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lstStyle/>
          <a:p>
            <a:r>
              <a:rPr lang="en-US" dirty="0" smtClean="0"/>
              <a:t>data about data.</a:t>
            </a:r>
          </a:p>
          <a:p>
            <a:endParaRPr lang="en-US" dirty="0"/>
          </a:p>
          <a:p>
            <a:r>
              <a:rPr lang="en-US" dirty="0" smtClean="0"/>
              <a:t>to impose some order in a disordered information universe. (Carl </a:t>
            </a:r>
            <a:r>
              <a:rPr lang="en-US" dirty="0" err="1" smtClean="0"/>
              <a:t>Lagoze</a:t>
            </a:r>
            <a:r>
              <a:rPr lang="en-US" dirty="0" smtClean="0"/>
              <a:t>)</a:t>
            </a:r>
          </a:p>
          <a:p>
            <a:endParaRPr lang="en-US" dirty="0" smtClean="0"/>
          </a:p>
          <a:p>
            <a:r>
              <a:rPr lang="en-US" dirty="0" smtClean="0"/>
              <a:t>constructed, constructive, and actionable. (Karen Coyle)</a:t>
            </a:r>
          </a:p>
        </p:txBody>
      </p:sp>
    </p:spTree>
    <p:extLst>
      <p:ext uri="{BB962C8B-B14F-4D97-AF65-F5344CB8AC3E}">
        <p14:creationId xmlns:p14="http://schemas.microsoft.com/office/powerpoint/2010/main" val="345140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normAutofit lnSpcReduction="10000"/>
          </a:bodyPr>
          <a:lstStyle/>
          <a:p>
            <a:r>
              <a:rPr lang="en-US" dirty="0" smtClean="0"/>
              <a:t>“structured </a:t>
            </a:r>
            <a:r>
              <a:rPr lang="en-US" dirty="0"/>
              <a:t>information that describes, explains, locates, or otherwise makes it easier to retrieve, use, or manage an information </a:t>
            </a:r>
            <a:r>
              <a:rPr lang="en-US" dirty="0" smtClean="0"/>
              <a:t>resource.”</a:t>
            </a:r>
            <a:endParaRPr lang="en-US" dirty="0"/>
          </a:p>
          <a:p>
            <a:pPr marL="0" indent="0" algn="r">
              <a:buNone/>
            </a:pPr>
            <a:r>
              <a:rPr lang="en-US" sz="1800" dirty="0"/>
              <a:t>NISO (2004). Understanding Metadata.</a:t>
            </a:r>
          </a:p>
          <a:p>
            <a:pPr marL="0" indent="0" algn="r">
              <a:buNone/>
            </a:pPr>
            <a:r>
              <a:rPr lang="en-US" sz="1800" dirty="0"/>
              <a:t>http://www.niso.org/standards/resources/UnderstandingMetadata.pdf </a:t>
            </a:r>
          </a:p>
          <a:p>
            <a:endParaRPr lang="en-US" dirty="0" smtClean="0"/>
          </a:p>
          <a:p>
            <a:r>
              <a:rPr lang="en-US" dirty="0"/>
              <a:t>“structured, encoded data that describe characteristics of information-bearing entities to aid in the identification, discovery, assessment, and management of the described entities</a:t>
            </a:r>
            <a:r>
              <a:rPr lang="en-US" dirty="0" smtClean="0"/>
              <a:t>.” </a:t>
            </a:r>
            <a:endParaRPr lang="en-US" dirty="0"/>
          </a:p>
          <a:p>
            <a:pPr marL="365760" lvl="1" indent="0" algn="r">
              <a:buNone/>
            </a:pPr>
            <a:r>
              <a:rPr lang="en-US" sz="1800" dirty="0">
                <a:solidFill>
                  <a:schemeClr val="tx1">
                    <a:lumMod val="95000"/>
                  </a:schemeClr>
                </a:solidFill>
              </a:rPr>
              <a:t>ALA Committee on Cataloging: Description and </a:t>
            </a:r>
            <a:r>
              <a:rPr lang="en-US" sz="1800" dirty="0" smtClean="0">
                <a:solidFill>
                  <a:schemeClr val="tx1">
                    <a:lumMod val="95000"/>
                  </a:schemeClr>
                </a:solidFill>
              </a:rPr>
              <a:t>Access</a:t>
            </a:r>
            <a:endParaRPr lang="en-US" sz="1800" dirty="0">
              <a:solidFill>
                <a:schemeClr val="tx1">
                  <a:lumMod val="95000"/>
                </a:schemeClr>
              </a:solidFill>
            </a:endParaRPr>
          </a:p>
        </p:txBody>
      </p:sp>
    </p:spTree>
    <p:extLst>
      <p:ext uri="{BB962C8B-B14F-4D97-AF65-F5344CB8AC3E}">
        <p14:creationId xmlns:p14="http://schemas.microsoft.com/office/powerpoint/2010/main" val="98360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Boil down…</a:t>
            </a:r>
            <a:endParaRPr lang="en-US" dirty="0"/>
          </a:p>
        </p:txBody>
      </p:sp>
      <p:sp>
        <p:nvSpPr>
          <p:cNvPr id="2" name="Content Placeholder 1"/>
          <p:cNvSpPr>
            <a:spLocks noGrp="1"/>
          </p:cNvSpPr>
          <p:nvPr>
            <p:ph idx="1"/>
          </p:nvPr>
        </p:nvSpPr>
        <p:spPr/>
        <p:txBody>
          <a:bodyPr/>
          <a:lstStyle/>
          <a:p>
            <a:r>
              <a:rPr lang="en-US" dirty="0" smtClean="0"/>
              <a:t>Structured data</a:t>
            </a:r>
          </a:p>
          <a:p>
            <a:pPr marL="0" indent="0">
              <a:buNone/>
            </a:pPr>
            <a:endParaRPr lang="en-US" dirty="0" smtClean="0"/>
          </a:p>
          <a:p>
            <a:r>
              <a:rPr lang="en-US" dirty="0" smtClean="0"/>
              <a:t>Facilitate some types of actions </a:t>
            </a:r>
          </a:p>
          <a:p>
            <a:pPr lvl="1"/>
            <a:r>
              <a:rPr lang="en-US" dirty="0" smtClean="0"/>
              <a:t>Find, identify, select, and obtain (FRBR)</a:t>
            </a:r>
          </a:p>
          <a:p>
            <a:pPr lvl="1"/>
            <a:r>
              <a:rPr lang="en-US" dirty="0" smtClean="0"/>
              <a:t>Organization &amp; management</a:t>
            </a:r>
          </a:p>
          <a:p>
            <a:pPr marL="0" indent="0">
              <a:buNone/>
            </a:pPr>
            <a:endParaRPr lang="en-US" dirty="0"/>
          </a:p>
          <a:p>
            <a:r>
              <a:rPr lang="en-US" dirty="0" smtClean="0"/>
              <a:t>The difference between data, metadata, and meta-metadata is often one of perspective. (</a:t>
            </a:r>
            <a:r>
              <a:rPr lang="en-US" dirty="0" err="1" smtClean="0"/>
              <a:t>Jenn</a:t>
            </a:r>
            <a:r>
              <a:rPr lang="en-US" dirty="0" smtClean="0"/>
              <a:t> Riley)</a:t>
            </a:r>
            <a:endParaRPr lang="en-US" dirty="0"/>
          </a:p>
        </p:txBody>
      </p:sp>
    </p:spTree>
    <p:extLst>
      <p:ext uri="{BB962C8B-B14F-4D97-AF65-F5344CB8AC3E}">
        <p14:creationId xmlns:p14="http://schemas.microsoft.com/office/powerpoint/2010/main" val="4123425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3866</TotalTime>
  <Words>583</Words>
  <Application>Microsoft Office PowerPoint</Application>
  <PresentationFormat>On-screen Show (4:3)</PresentationFormat>
  <Paragraphs>117</Paragraphs>
  <Slides>31</Slides>
  <Notes>2</Notes>
  <HiddenSlides>2</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NewsPrint</vt:lpstr>
      <vt:lpstr>Metadata</vt:lpstr>
      <vt:lpstr>Outline</vt:lpstr>
      <vt:lpstr>PowerPoint Presentation</vt:lpstr>
      <vt:lpstr>PowerPoint Presentation</vt:lpstr>
      <vt:lpstr>What is metadata?</vt:lpstr>
      <vt:lpstr>Is this metadata?</vt:lpstr>
      <vt:lpstr>Metadata is…</vt:lpstr>
      <vt:lpstr>Metadata is…</vt:lpstr>
      <vt:lpstr>Boil down…</vt:lpstr>
      <vt:lpstr>PowerPoint Presentation</vt:lpstr>
      <vt:lpstr>PowerPoint Presentation</vt:lpstr>
      <vt:lpstr>Types of Metadata</vt:lpstr>
      <vt:lpstr>PowerPoint Presentation</vt:lpstr>
      <vt:lpstr>Types of Metadata</vt:lpstr>
      <vt:lpstr>Types of Metadata</vt:lpstr>
      <vt:lpstr>PowerPoint Presentation</vt:lpstr>
      <vt:lpstr>Who Creates Metadata?</vt:lpstr>
      <vt:lpstr>Syntax vs. Semantic</vt:lpstr>
      <vt:lpstr>PowerPoint Presentation</vt:lpstr>
      <vt:lpstr>How to structure?</vt:lpstr>
      <vt:lpstr>MARC</vt:lpstr>
      <vt:lpstr>PowerPoint Presentation</vt:lpstr>
      <vt:lpstr>What is XML?</vt:lpstr>
      <vt:lpstr>Advantages of XML</vt:lpstr>
      <vt:lpstr>PowerPoint Presentation</vt:lpstr>
      <vt:lpstr>PowerPoint Presentation</vt:lpstr>
      <vt:lpstr>PowerPoint Presentation</vt:lpstr>
      <vt:lpstr>PowerPoint Presentation</vt:lpstr>
      <vt:lpstr>PowerPoint Presentation</vt:lpstr>
      <vt:lpstr>What schema to use?</vt:lpstr>
      <vt:lpstr>Hands on exercise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Zoe Chao</dc:creator>
  <cp:lastModifiedBy>Zoe Chao</cp:lastModifiedBy>
  <cp:revision>35</cp:revision>
  <dcterms:created xsi:type="dcterms:W3CDTF">2012-09-30T22:14:29Z</dcterms:created>
  <dcterms:modified xsi:type="dcterms:W3CDTF">2012-10-08T04:24:39Z</dcterms:modified>
</cp:coreProperties>
</file>